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7" r:id="rId2"/>
    <p:sldId id="268" r:id="rId3"/>
    <p:sldId id="273" r:id="rId4"/>
    <p:sldId id="272" r:id="rId5"/>
    <p:sldId id="269" r:id="rId6"/>
    <p:sldId id="270" r:id="rId7"/>
    <p:sldId id="271" r:id="rId8"/>
    <p:sldId id="274" r:id="rId9"/>
    <p:sldId id="276" r:id="rId10"/>
    <p:sldId id="275" r:id="rId11"/>
    <p:sldId id="277" r:id="rId12"/>
    <p:sldId id="278" r:id="rId13"/>
    <p:sldId id="280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16562-26D9-40AD-8B6A-F932317EA923}" v="54" dt="2020-03-15T16:57:12.472"/>
    <p1510:client id="{6A582CB9-CBBF-4328-ADA2-591925933931}" v="5" dt="2019-02-17T21:25:09.702"/>
    <p1510:client id="{715748B9-4F10-4544-ACC6-AC5A094F4294}" v="137" dt="2020-03-15T15:51:14.238"/>
    <p1510:client id="{834D627E-F39B-431F-8D93-8A4CA9618FCD}" v="127" dt="2020-03-15T16:46:49.890"/>
    <p1510:client id="{C530F6E8-788F-4609-8913-08809F68D412}" v="6" dt="2020-03-15T16:02:30.381"/>
    <p1510:client id="{E25962B7-FEEF-42B5-AAA2-9AC2B2289F7E}" v="91" dt="2020-03-15T17:16:15.223"/>
    <p1510:client id="{E95D8F6B-D76B-47F6-91F5-A025516572B8}" v="37" dt="2019-02-17T19:39:59.415"/>
    <p1510:client id="{EB89F4AC-AE0D-4759-BD06-591B230C6678}" v="9" dt="2019-02-17T21:01:27.822"/>
    <p1510:client id="{EC65394B-51E4-42B9-9CD9-D26275D73A8A}" v="2" dt="2019-02-17T18:25:41.728"/>
    <p1510:client id="{F71EF515-6579-4385-A579-2650DC5200DB}" v="4" dt="2019-02-17T16:35:1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930" y="-7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203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48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57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167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10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7141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19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54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5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5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45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42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10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21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65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48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2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627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человек, оружие, доро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E04327C-FBC7-4858-BED0-61151DED5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897" b="11746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6096D-CE73-46BD-B31F-5D4CEFB6C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ru-RU" sz="5400" dirty="0"/>
              <a:t>Оборона </a:t>
            </a:r>
            <a:r>
              <a:rPr lang="ru-RU" sz="5400" dirty="0" err="1"/>
              <a:t>москвы</a:t>
            </a:r>
            <a:endParaRPr lang="ru-RU" sz="54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D160B6-F946-4B94-8236-D74BB8565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7527100" cy="1947333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92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8E8BA51-FC95-4979-B554-7B13D3FE4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0">
            <a:extLst>
              <a:ext uri="{FF2B5EF4-FFF2-40B4-BE49-F238E27FC236}">
                <a16:creationId xmlns:a16="http://schemas.microsoft.com/office/drawing/2014/main" xmlns="" id="{6100855A-1E75-49BA-9F71-A825AD8A68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6" y="-2"/>
            <a:ext cx="6084115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38F1D93-3E69-4EF1-B60F-335C29864B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82157" y="0"/>
            <a:ext cx="1935271" cy="3082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69BC569-E369-4563-9EF3-7CB91D8AB9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350" y="4061862"/>
            <a:ext cx="2401830" cy="2786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фотография, черный, носит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F0CB6FB-AA60-4894-B787-4AE567284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0080"/>
          <a:stretch/>
        </p:blipFill>
        <p:spPr>
          <a:xfrm>
            <a:off x="2556346" y="3243069"/>
            <a:ext cx="3361082" cy="3605670"/>
          </a:xfrm>
          <a:prstGeom prst="rect">
            <a:avLst/>
          </a:prstGeom>
        </p:spPr>
      </p:pic>
      <p:pic>
        <p:nvPicPr>
          <p:cNvPr id="8" name="Рисунок 8" descr="Изображение выглядит как человек, мужчина, однородный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FEF6856-75D6-4468-9D55-67CE7735F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7375"/>
          <a:stretch/>
        </p:blipFill>
        <p:spPr>
          <a:xfrm>
            <a:off x="-499" y="10"/>
            <a:ext cx="3835570" cy="3899748"/>
          </a:xfrm>
          <a:custGeom>
            <a:avLst/>
            <a:gdLst/>
            <a:ahLst/>
            <a:cxnLst/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</p:spPr>
      </p:pic>
      <p:pic>
        <p:nvPicPr>
          <p:cNvPr id="4" name="Рисунок 4" descr="Изображение выглядит как мужчина, фотография, человек,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F7CD755-422C-4110-984B-1A2A29DE6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02" r="1851" b="-4"/>
          <a:stretch/>
        </p:blipFill>
        <p:spPr>
          <a:xfrm>
            <a:off x="3982157" y="10"/>
            <a:ext cx="1935271" cy="3082192"/>
          </a:xfrm>
          <a:prstGeom prst="rect">
            <a:avLst/>
          </a:prstGeom>
        </p:spPr>
      </p:pic>
      <p:pic>
        <p:nvPicPr>
          <p:cNvPr id="2" name="Рисунок 4" descr="Изображение выглядит как человек, мужчина, очки, однород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1380715-8FC2-4936-9291-E9E200173B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2975"/>
          <a:stretch/>
        </p:blipFill>
        <p:spPr>
          <a:xfrm>
            <a:off x="-6350" y="4061862"/>
            <a:ext cx="2401830" cy="278687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FA3A9C-5DC7-405C-9064-89D93889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803" y="284748"/>
            <a:ext cx="5221453" cy="586116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+mn-lt"/>
                <a:cs typeface="+mn-lt"/>
              </a:rPr>
              <a:t>В состав Западного фронта были переданы 1-я Ударная армия (командующий — генерал-лейтенант Кузнецов В.И.) и 20-я армия (командующий — генерал-майор Власов А.А.), которые прикрыли разрыв между 30-й (17 ноября передана в состав Западного фронта, командующий генерал-майор Лелюшенко Д.Д.) и 16-й армиями (командующий — генерал-лейтенант Рокоссовский К.К.). В результате привлечения советских резервов противник был остановлен и вынужден перейти к обороне. </a:t>
            </a:r>
          </a:p>
          <a:p>
            <a:pPr>
              <a:lnSpc>
                <a:spcPct val="90000"/>
              </a:lnSpc>
            </a:pPr>
            <a:endParaRPr lang="ru-RU" sz="16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sz="1600" dirty="0">
                <a:ea typeface="+mn-lt"/>
                <a:cs typeface="+mn-lt"/>
              </a:rPr>
              <a:t>В конце ноября шли ожесточённые бои в районе Каширы и Тулы. 27 ноября советские войска нанесли контрудар по 2-й танковой армии и отбросили её от Каширы. 2-я танковая армия попыталась обойти Тулу с северо-востока и перерезала железные и шоссейные дороги Серпухов – Тула, но контрудар советских войск отбросил противника на исходные позиции. </a:t>
            </a:r>
            <a:endParaRPr lang="ru-RU" sz="16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8C415EB-3460-4754-9FEA-02108AED7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84F6811-8EEA-45A0-BF89-5C06734F52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05DEA48-56FF-4C47-AD6B-302A2E7DA5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E262D76-9C36-442D-B023-F1E8AB3B75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2FC0AB4-E8C8-467E-A0BD-EF27798DEF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3664711-E34F-4F11-8E5C-CAAD69B2F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8774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транспортное средство, транспорт, снег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FF3B619-CB29-40FF-B4F9-4F45F3A2A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6A66F6-4EF4-42E5-A01A-A844C8AD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734926" cy="39160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1 декабря командование группы армий «Центр» предприняло новую попытку прорваться к Москве в районе Апрелевки. 2 декабря немцы заняли </a:t>
            </a:r>
            <a:r>
              <a:rPr lang="ru-RU" sz="1800" dirty="0" err="1">
                <a:solidFill>
                  <a:schemeClr val="tx1"/>
                </a:solidFill>
                <a:ea typeface="+mn-lt"/>
                <a:cs typeface="+mn-lt"/>
              </a:rPr>
              <a:t>Бурцево</a:t>
            </a: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 — самый близкий населённый пункт к Москве на юго-западном участке фронта. Благодаря четко организованному взаимодействию 33-й армии генерала М.Г. Ефремова и 5-й армии генерала Л. А. Говорова эта попытка была ликвидирована. Ставка ВГК приказала, кроме переданных Западному фронту из резерва Ставки 1-й Ударной, новых 10-й и 20-й армий, включить в состав Московской зоны обороны 24-ю и 60-ю армии. </a:t>
            </a:r>
            <a:r>
              <a:rPr lang="ru-RU" sz="1800" dirty="0">
                <a:ea typeface="+mn-lt"/>
                <a:cs typeface="+mn-lt"/>
              </a:rPr>
              <a:t/>
            </a:r>
            <a:br>
              <a:rPr lang="ru-RU" sz="1800" dirty="0">
                <a:ea typeface="+mn-lt"/>
                <a:cs typeface="+mn-lt"/>
              </a:rPr>
            </a:br>
            <a:endParaRPr lang="ru-RU" sz="18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2 декабря передовые части 1-й Ударной и 20-й армий отразили все атаки противника севернее Москвы в районе Дмитрова и южнее и вынудили его прекратить наступление. 3-5 декабря 1-я Ударная и 20-я армии нанесли несколько сильных контрударов в районе Яхромы и Красной Поляны и начали теснить врага. Левофланговые дивизии 16-й армии во взаимодействии с 5-й армией отбросили противника из большой излучины р. Москвы северо-восточнее Звенигорода. Ударная группа 33-й армии, разгромив 4-5 декабря вражеские части, восстановила положение на реке Нара.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4B32265-D526-44B2-B82E-8977DFEFB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A453D36-EF7F-403B-A9E0-553E1F0B3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E7E8D9E-8474-4515-9EEB-0B46BE8EF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86A1812-CCD3-429E-AAAE-CC335A33F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CB9509C-1B73-4063-8E69-E9024ACED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4BEF3D9-6561-4BA4-AD81-AC90EF33F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7536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356F7-F16F-4692-A37A-B469CBF8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Итоги оборонительного этапа Московской битвы </a:t>
            </a:r>
            <a:endParaRPr lang="ru-RU"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8D402C-6238-47DD-A6F1-09D028180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ea typeface="+mn-lt"/>
                <a:cs typeface="+mn-lt"/>
              </a:rPr>
              <a:t>В оборонительном этапе Московской битвы советские войска понесли огромные потери: 514 338 человек — безвозвратные потери и 143 941 человек — санитарные и это без учета потерь народного ополчения, истребительных батальонов, формирований НКВД и партизан. </a:t>
            </a:r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Немецкие войска за тот же период потеряли 32 093 убитыми, 5 360 пропавшими без вести, 98 825 ранеными. </a:t>
            </a:r>
            <a:endParaRPr lang="ru-RU">
              <a:ea typeface="+mn-lt"/>
              <a:cs typeface="+mn-lt"/>
            </a:endParaRPr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В ходе оборонительного этапа Московской битвы советское командование навязало противнику «войну на истощение» (когда в бой бросается «последний батальон», который должен решить исход сражения). Но если в ходе битвы все резервы немецкого командования были исчерпаны, советское командование сумело сохранить основные силы (из стратегических резервов в бой были введены только 1-я Ударная армия и 20-я армия).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72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E09CCB3F-DBCE-4964-9E34-8C5DE80EF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87A41-8FA8-4FF7-832A-E16882E1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>
                <a:ea typeface="+mj-lt"/>
                <a:cs typeface="+mj-lt"/>
              </a:rPr>
              <a:t>Командующий немецкой 2-й танковой армией Г. Гудериан так записал своё резюме: </a:t>
            </a:r>
            <a:endParaRPr lang="ru-RU" sz="1800"/>
          </a:p>
        </p:txBody>
      </p:sp>
      <p:sp>
        <p:nvSpPr>
          <p:cNvPr id="22" name="Snip Diagonal Corner Rectangle 24">
            <a:extLst>
              <a:ext uri="{FF2B5EF4-FFF2-40B4-BE49-F238E27FC236}">
                <a16:creationId xmlns:a16="http://schemas.microsoft.com/office/drawing/2014/main" xmlns="" id="{1DFF944F-74BA-483A-82C0-64E3AAF4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внешний, однородный,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BA1B3A1-D449-407B-B77C-1AFD07E9B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" r="-1" b="32337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434203-3AD4-42A2-BB1C-F060118D0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632" y="1822449"/>
            <a:ext cx="4341681" cy="30702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+mn-lt"/>
                <a:cs typeface="+mn-lt"/>
              </a:rPr>
              <a:t>Наступление на Москву провалилось. Все жертвы и усилия наших доблестных войск оказались напрасными. Мы потерпели серьёзное поражение, которое из-за упрямства верховного командования повело в ближайшие недели к роковым последствиям. В немецком наступлении наступил кризис, силы и моральный дух немецкой армии были надломлены.</a:t>
            </a:r>
          </a:p>
          <a:p>
            <a:pPr>
              <a:lnSpc>
                <a:spcPct val="90000"/>
              </a:lnSpc>
            </a:pPr>
            <a:endParaRPr lang="ru-RU" sz="16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sz="1600" dirty="0">
                <a:ea typeface="+mn-lt"/>
                <a:cs typeface="+mn-lt"/>
              </a:rPr>
              <a:t> Ощутив перелом в ходе сражения, советское командование отдало приказ на контрнаступление. </a:t>
            </a:r>
            <a:endParaRPr lang="ru-RU" sz="16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733A91-F958-4629-801A-3F6F1E09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3812972-C68B-4C59-B3A7-4AF61E935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B3F3B7C-7909-4486-AA08-5C6B625C3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0BD7DA8-741F-4296-9363-05EF91541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2068EFC-20FC-456F-839F-4BCFFCAA81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251C60F-B911-433E-BF75-3BBEFD053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6653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человек, оружие, доро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E04327C-FBC7-4858-BED0-61151DED5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897" b="11746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6096D-CE73-46BD-B31F-5D4CEFB6C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ru-RU" sz="5400" dirty="0"/>
              <a:t>Оборона </a:t>
            </a:r>
            <a:r>
              <a:rPr lang="ru-RU" sz="5400" dirty="0" err="1"/>
              <a:t>москвы</a:t>
            </a:r>
            <a:endParaRPr lang="ru-RU" sz="54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D160B6-F946-4B94-8236-D74BB8565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7527100" cy="1947333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89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здание, фотография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D91C1C5-9AC0-4226-876A-7673BF271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</a:blip>
          <a:srcRect t="17883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35A508-2662-409F-B5A3-AEA22CE92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7">
            <a:extLst>
              <a:ext uri="{FF2B5EF4-FFF2-40B4-BE49-F238E27FC236}">
                <a16:creationId xmlns:a16="http://schemas.microsoft.com/office/drawing/2014/main" xmlns="" id="{CB8B592B-E5AA-4055-8CB3-6AEDB35AD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8F68F4-F6E5-4352-B38E-03045521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Москва на осадном положении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45C95D-83FB-4B00-A996-2EA62083DB3A}"/>
              </a:ext>
            </a:extLst>
          </p:cNvPr>
          <p:cNvSpPr txBox="1"/>
          <p:nvPr/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/>
              <a:t>Москва и прилегающая к ней территория рассматривались немецким командованием как одна из главных стратегических целей. Ещё 26 июля 1940 начальник генштаба сухопутных сил Вермахта генерал-полковник Ф. Гальдер записал в служебном дневнике: «Наиболее выгодным решением является наступление на Москву». Однако между различными звеньями немецкого военного руководства существовали значительные расхождения относительно направлений боевых действий. Германское верховное командование (ОКВ) в лице генерал-фельдмаршала В. Кейтеля и генерал-полковника А. Йодля считало Московское направление отчасти второстепенным по сравнению с другими (прежде всего южным) и постоянно стремилось переключить основные усилия войск на фланги.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E8443E6-406A-4E9D-BBDF-18D82C7E5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1BA182A-2104-4C55-A000-6A17CB39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7FCCA59-6939-4760-9F82-2FC2E686F5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FB56C56-4387-44BD-B03A-5191625A5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2F6CE9C-E697-4BCF-9715-53021444C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5D51363-57A9-46E1-8441-64EAF401C3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1521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09CCB3F-DBCE-4964-9E34-8C5DE80EF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4">
            <a:extLst>
              <a:ext uri="{FF2B5EF4-FFF2-40B4-BE49-F238E27FC236}">
                <a16:creationId xmlns:a16="http://schemas.microsoft.com/office/drawing/2014/main" xmlns="" id="{1DFF944F-74BA-483A-82C0-64E3AAF4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AB104F4-D285-4232-8AF3-FD9799F18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" r="-1" b="-1"/>
          <a:stretch/>
        </p:blipFill>
        <p:spPr>
          <a:xfrm>
            <a:off x="788088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276842-868E-44C9-BA61-DE852A103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816" y="619292"/>
            <a:ext cx="4502102" cy="5596856"/>
          </a:xfrm>
        </p:spPr>
        <p:txBody>
          <a:bodyPr anchor="t"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1400" dirty="0">
                <a:solidFill>
                  <a:schemeClr val="bg1"/>
                </a:solidFill>
                <a:ea typeface="+mn-lt"/>
                <a:cs typeface="+mn-lt"/>
              </a:rPr>
              <a:t>15 октября Государственный комитет обороны (ГКО) по инициативе Сталина принял постановление «Об эвакуации столицы СССР г. Москвы». Намечалось спешно эвакуировать всё гражданское и военное руководство, в том числе Сталина, а важнейшие городские объекты заводы, электростанции, мосты  заминировать (общий список таких объектов насчитывал около 1000 пунктов). На следующий день началась эвакуация из Москвы (в Куйбышев, Саратов и другие города) управлений Генштаба, военных академий, наркоматов и других учреждений, а также иностранных посольств. Шоссе Энтузиастов было забито колоннами людей, пытавшихся бежать на восток. Осуществлялось минирование 16 октября город охватила паника. 19 октября ГКО ввёл в Москве и в прилегающих районах осадное положение. 18-19 октября пошли проливные дожди. В журнале боевых действий штаба группы армий «Центр» 19 октября было записано: «В ночь с 18 на 19 октября на всем участке фронта группы армий прошли дожди. Состояние дорог настолько ухудшилось, что наступил тяжёлый кризис в снабжении войск продовольствием, боеприпасами и особенно горючим. Состояние дорог, условия погоды и местности в значительной мере задержали ход боевых операций. Главную заботу всех соединений составляет подвоз материально-технических средств и продовольствия». </a:t>
            </a:r>
            <a:endParaRPr lang="ru-RU" sz="1400" b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9733A91-F958-4629-801A-3F6F1E09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3812972-C68B-4C59-B3A7-4AF61E935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B3F3B7C-7909-4486-AA08-5C6B625C3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0BD7DA8-741F-4296-9363-05EF91541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2068EFC-20FC-456F-839F-4BCFFCAA81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251C60F-B911-433E-BF75-3BBEFD053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0498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24D9F5B-C72B-41EE-97C2-D3600B627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внешний, здание, дорога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0691B1A-B6C0-492F-BB3F-5D8BD638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1" y="1706069"/>
            <a:ext cx="4887466" cy="3225727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C98BF8-BCD5-4DE4-9763-8A56F592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56" y="685800"/>
            <a:ext cx="5140495" cy="51693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F496F"/>
                </a:solidFill>
                <a:ea typeface="+mn-lt"/>
                <a:cs typeface="+mn-lt"/>
              </a:rPr>
              <a:t>Постановлением от 19 октября ГКО ввёл в Москве и прилегающих районах осадное положение. На ближайших подступах к городу продолжалось строительство Московской зоны обороны — сети оборонительных рубежей. Успешными были действия сил ПВО. Зенитная артиллерия малого калибра и зенитные пулеметы использовались для усиления обороны Кремля, вокзалов, электростанций, аэродромов истребительной авиации, боевых порядков зенитной артиллерии среднего калибра и зенитных прожекторов. </a:t>
            </a:r>
            <a:endParaRPr lang="ru-RU" dirty="0">
              <a:solidFill>
                <a:srgbClr val="0F496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180A64C-1862-4B1B-8953-FA96DEE4C4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2859A51-B3CA-4126-956F-D0DCCBA212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ECA05ED-FBC3-48F4-8E6D-AB89EC6081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EE24CC5-F080-45A3-B2B4-59A7BCA5A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3EC6EC2-2351-427C-90C2-F10791573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24D87A-9540-4F77-B006-823176623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5112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здание, фотография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9A678F9-E2F4-4453-B84C-5E2D34410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</a:blip>
          <a:srcRect t="1788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BAC8D2-2F19-4363-988F-0C947DD80BB3}"/>
              </a:ext>
            </a:extLst>
          </p:cNvPr>
          <p:cNvSpPr txBox="1"/>
          <p:nvPr/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 err="1"/>
              <a:t>Было</a:t>
            </a:r>
            <a:r>
              <a:rPr lang="en-US" sz="2000" dirty="0"/>
              <a:t> </a:t>
            </a:r>
            <a:r>
              <a:rPr lang="en-US" sz="2000" dirty="0" err="1"/>
              <a:t>объявлено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«... </a:t>
            </a:r>
            <a:r>
              <a:rPr lang="en-US" sz="2000" dirty="0" err="1"/>
              <a:t>оборона</a:t>
            </a:r>
            <a:r>
              <a:rPr lang="en-US" sz="2000" dirty="0"/>
              <a:t> </a:t>
            </a:r>
            <a:r>
              <a:rPr lang="en-US" sz="2000" dirty="0" err="1"/>
              <a:t>столицы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рубежах</a:t>
            </a:r>
            <a:r>
              <a:rPr lang="en-US" sz="2000" dirty="0"/>
              <a:t>, </a:t>
            </a:r>
            <a:r>
              <a:rPr lang="en-US" sz="2000" dirty="0" err="1"/>
              <a:t>отстоящих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100-120 </a:t>
            </a:r>
            <a:r>
              <a:rPr lang="en-US" sz="2000" dirty="0" err="1"/>
              <a:t>км</a:t>
            </a:r>
            <a:r>
              <a:rPr lang="en-US" sz="2000" dirty="0"/>
              <a:t> </a:t>
            </a:r>
            <a:r>
              <a:rPr lang="en-US" sz="2000" dirty="0" err="1"/>
              <a:t>западнее</a:t>
            </a:r>
            <a:r>
              <a:rPr lang="en-US" sz="2000" dirty="0"/>
              <a:t> </a:t>
            </a:r>
            <a:r>
              <a:rPr lang="en-US" sz="2000" dirty="0" err="1"/>
              <a:t>Москвы</a:t>
            </a:r>
            <a:r>
              <a:rPr lang="en-US" sz="2000" dirty="0"/>
              <a:t>, </a:t>
            </a:r>
            <a:r>
              <a:rPr lang="en-US" sz="2000" dirty="0" err="1"/>
              <a:t>поручена</a:t>
            </a:r>
            <a:r>
              <a:rPr lang="en-US" sz="2000" dirty="0"/>
              <a:t> </a:t>
            </a:r>
            <a:r>
              <a:rPr lang="en-US" sz="2000" dirty="0" err="1"/>
              <a:t>командующему</a:t>
            </a:r>
            <a:r>
              <a:rPr lang="en-US" sz="2000" dirty="0"/>
              <a:t> </a:t>
            </a:r>
            <a:r>
              <a:rPr lang="en-US" sz="2000" dirty="0" err="1"/>
              <a:t>Западным</a:t>
            </a:r>
            <a:r>
              <a:rPr lang="en-US" sz="2000" dirty="0"/>
              <a:t> </a:t>
            </a:r>
            <a:r>
              <a:rPr lang="en-US" sz="2000" dirty="0" err="1"/>
              <a:t>фронтом</a:t>
            </a:r>
            <a:r>
              <a:rPr lang="en-US" sz="2000" dirty="0"/>
              <a:t> </a:t>
            </a:r>
            <a:r>
              <a:rPr lang="en-US" sz="2000" dirty="0" err="1"/>
              <a:t>генералу</a:t>
            </a:r>
            <a:r>
              <a:rPr lang="en-US" sz="2000" dirty="0"/>
              <a:t> </a:t>
            </a:r>
            <a:r>
              <a:rPr lang="en-US" sz="2000" dirty="0" err="1"/>
              <a:t>армии</a:t>
            </a:r>
            <a:r>
              <a:rPr lang="en-US" sz="2000" dirty="0"/>
              <a:t> Г.К. </a:t>
            </a:r>
            <a:r>
              <a:rPr lang="en-US" sz="2000" dirty="0" err="1"/>
              <a:t>Жукову</a:t>
            </a:r>
            <a:r>
              <a:rPr lang="en-US" sz="2000" dirty="0"/>
              <a:t>, а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начальника</a:t>
            </a:r>
            <a:r>
              <a:rPr lang="en-US" sz="2000" dirty="0"/>
              <a:t> </a:t>
            </a:r>
            <a:r>
              <a:rPr lang="en-US" sz="2000" dirty="0" err="1"/>
              <a:t>гарнизона</a:t>
            </a:r>
            <a:r>
              <a:rPr lang="en-US" sz="2000" dirty="0"/>
              <a:t> г. </a:t>
            </a:r>
            <a:r>
              <a:rPr lang="en-US" sz="2000" dirty="0" err="1"/>
              <a:t>Москвы</a:t>
            </a:r>
            <a:r>
              <a:rPr lang="en-US" sz="2000" dirty="0"/>
              <a:t> </a:t>
            </a:r>
            <a:r>
              <a:rPr lang="en-US" sz="2000" dirty="0" err="1"/>
              <a:t>генерала-лейтенанта</a:t>
            </a:r>
            <a:r>
              <a:rPr lang="en-US" sz="2000" dirty="0"/>
              <a:t> </a:t>
            </a:r>
            <a:r>
              <a:rPr lang="en-US" sz="2000" dirty="0" err="1"/>
              <a:t>Артемьева</a:t>
            </a:r>
            <a:r>
              <a:rPr lang="en-US" sz="2000" dirty="0"/>
              <a:t> </a:t>
            </a:r>
            <a:r>
              <a:rPr lang="en-US" sz="2000" dirty="0" err="1"/>
              <a:t>возложена</a:t>
            </a:r>
            <a:r>
              <a:rPr lang="en-US" sz="2000" dirty="0"/>
              <a:t> </a:t>
            </a:r>
            <a:r>
              <a:rPr lang="en-US" sz="2000" dirty="0" err="1"/>
              <a:t>оборона</a:t>
            </a:r>
            <a:r>
              <a:rPr lang="en-US" sz="2000" dirty="0"/>
              <a:t> </a:t>
            </a:r>
            <a:r>
              <a:rPr lang="en-US" sz="2000" dirty="0" err="1"/>
              <a:t>Москвы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её</a:t>
            </a:r>
            <a:r>
              <a:rPr lang="en-US" sz="2000" dirty="0"/>
              <a:t> </a:t>
            </a:r>
            <a:r>
              <a:rPr lang="en-US" sz="2000" dirty="0" err="1"/>
              <a:t>подступах</a:t>
            </a:r>
            <a:r>
              <a:rPr lang="en-US" sz="2000" dirty="0"/>
              <a:t>». </a:t>
            </a:r>
            <a:r>
              <a:rPr lang="en-US" sz="2000" dirty="0" err="1"/>
              <a:t>Было</a:t>
            </a:r>
            <a:r>
              <a:rPr lang="en-US" sz="2000" dirty="0"/>
              <a:t> </a:t>
            </a:r>
            <a:r>
              <a:rPr lang="en-US" sz="2000" dirty="0" err="1"/>
              <a:t>запрещено</a:t>
            </a:r>
            <a:r>
              <a:rPr lang="en-US" sz="2000" dirty="0"/>
              <a:t> </a:t>
            </a:r>
            <a:r>
              <a:rPr lang="en-US" sz="2000" dirty="0" err="1"/>
              <a:t>всякое</a:t>
            </a:r>
            <a:r>
              <a:rPr lang="en-US" sz="2000" dirty="0"/>
              <a:t> </a:t>
            </a:r>
            <a:r>
              <a:rPr lang="en-US" sz="2000" dirty="0" err="1"/>
              <a:t>уличное</a:t>
            </a:r>
            <a:r>
              <a:rPr lang="en-US" sz="2000" dirty="0"/>
              <a:t> </a:t>
            </a:r>
            <a:r>
              <a:rPr lang="en-US" sz="2000" dirty="0" err="1"/>
              <a:t>движение</a:t>
            </a:r>
            <a:r>
              <a:rPr lang="en-US" sz="2000" dirty="0"/>
              <a:t> с 12 </a:t>
            </a:r>
            <a:r>
              <a:rPr lang="en-US" sz="2000" dirty="0" err="1"/>
              <a:t>часов</a:t>
            </a:r>
            <a:r>
              <a:rPr lang="en-US" sz="2000" dirty="0"/>
              <a:t> </a:t>
            </a:r>
            <a:r>
              <a:rPr lang="en-US" sz="2000" dirty="0" err="1"/>
              <a:t>ночи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 5 </a:t>
            </a:r>
            <a:r>
              <a:rPr lang="en-US" sz="2000" dirty="0" err="1"/>
              <a:t>часов</a:t>
            </a:r>
            <a:r>
              <a:rPr lang="en-US" sz="2000" dirty="0"/>
              <a:t> </a:t>
            </a:r>
            <a:r>
              <a:rPr lang="en-US" sz="2000" dirty="0" err="1"/>
              <a:t>утра</a:t>
            </a:r>
            <a:r>
              <a:rPr lang="en-US" sz="2000" dirty="0"/>
              <a:t>.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охраны</a:t>
            </a:r>
            <a:r>
              <a:rPr lang="en-US" sz="2000" dirty="0"/>
              <a:t> </a:t>
            </a:r>
            <a:r>
              <a:rPr lang="en-US" sz="2000" dirty="0" err="1"/>
              <a:t>порядка</a:t>
            </a:r>
            <a:r>
              <a:rPr lang="en-US" sz="2000" dirty="0"/>
              <a:t> в </a:t>
            </a:r>
            <a:r>
              <a:rPr lang="en-US" sz="2000" dirty="0" err="1"/>
              <a:t>распоряжение</a:t>
            </a:r>
            <a:r>
              <a:rPr lang="en-US" sz="2000" dirty="0"/>
              <a:t> </a:t>
            </a:r>
            <a:r>
              <a:rPr lang="en-US" sz="2000" dirty="0" err="1"/>
              <a:t>коменданта</a:t>
            </a:r>
            <a:r>
              <a:rPr lang="en-US" sz="2000" dirty="0"/>
              <a:t> </a:t>
            </a:r>
            <a:r>
              <a:rPr lang="en-US" sz="2000" dirty="0" err="1"/>
              <a:t>Москвы</a:t>
            </a:r>
            <a:r>
              <a:rPr lang="en-US" sz="2000" dirty="0"/>
              <a:t> </a:t>
            </a:r>
            <a:r>
              <a:rPr lang="en-US" sz="2000" dirty="0" err="1"/>
              <a:t>генерал-майора</a:t>
            </a:r>
            <a:r>
              <a:rPr lang="en-US" sz="2000" dirty="0"/>
              <a:t> К.Р. </a:t>
            </a:r>
            <a:r>
              <a:rPr lang="en-US" sz="2000" dirty="0" err="1"/>
              <a:t>Синилова</a:t>
            </a:r>
            <a:r>
              <a:rPr lang="en-US" sz="2000" dirty="0"/>
              <a:t> </a:t>
            </a:r>
            <a:r>
              <a:rPr lang="en-US" sz="2000" dirty="0" err="1"/>
              <a:t>предоставлены</a:t>
            </a:r>
            <a:r>
              <a:rPr lang="en-US" sz="2000" dirty="0"/>
              <a:t> </a:t>
            </a:r>
            <a:r>
              <a:rPr lang="en-US" sz="2000" dirty="0" err="1"/>
              <a:t>войска</a:t>
            </a:r>
            <a:r>
              <a:rPr lang="en-US" sz="2000" dirty="0"/>
              <a:t> </a:t>
            </a:r>
            <a:r>
              <a:rPr lang="en-US" sz="2000" dirty="0" err="1"/>
              <a:t>внутренней</a:t>
            </a:r>
            <a:r>
              <a:rPr lang="en-US" sz="2000" dirty="0"/>
              <a:t> </a:t>
            </a:r>
            <a:r>
              <a:rPr lang="en-US" sz="2000" dirty="0" err="1"/>
              <a:t>охраны</a:t>
            </a:r>
            <a:r>
              <a:rPr lang="en-US" sz="2000" dirty="0"/>
              <a:t> НКВД, </a:t>
            </a:r>
            <a:r>
              <a:rPr lang="en-US" sz="2000" dirty="0" err="1"/>
              <a:t>милиция</a:t>
            </a:r>
            <a:r>
              <a:rPr lang="en-US" sz="2000" dirty="0"/>
              <a:t> и </a:t>
            </a:r>
            <a:r>
              <a:rPr lang="en-US" sz="2000" dirty="0" err="1"/>
              <a:t>рабочие</a:t>
            </a:r>
            <a:r>
              <a:rPr lang="en-US" sz="2000" dirty="0"/>
              <a:t> </a:t>
            </a:r>
            <a:r>
              <a:rPr lang="en-US" sz="2000" dirty="0" err="1"/>
              <a:t>отряды</a:t>
            </a:r>
            <a:r>
              <a:rPr lang="en-US" sz="2000" dirty="0"/>
              <a:t>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39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трава, человек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EFF2652-E13C-4AA3-B265-8B3E8BFCF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858" b="693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998C73-FBFA-4C13-AB78-14A4B4FB1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/>
                </a:solidFill>
                <a:ea typeface="+mn-lt"/>
                <a:cs typeface="+mn-lt"/>
              </a:rPr>
              <a:t>«Остановить теперь противника на подступах к нашей столице, не пустить его, перемолоть в боях гитлеровские дивизии и корпуса… Московский узел является сейчас решающим… Пройдет ещё немного времени, и наступление врага на Москву должно будет захлебнуться. Нужно во что бы то ни стало выдерживать напряжение этих дней» (Г.К. Жуков, 26.11.1941). 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64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трава, поле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6918AA5-82F4-4ABD-A95D-91BCAEDFD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3793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35A508-2662-409F-B5A3-AEA22CE92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7">
            <a:extLst>
              <a:ext uri="{FF2B5EF4-FFF2-40B4-BE49-F238E27FC236}">
                <a16:creationId xmlns:a16="http://schemas.microsoft.com/office/drawing/2014/main" xmlns="" id="{CB8B592B-E5AA-4055-8CB3-6AEDB35AD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ABD243-4B14-46BD-94C4-E3AB34347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>
                <a:solidFill>
                  <a:schemeClr val="tx1"/>
                </a:solidFill>
                <a:ea typeface="+mn-lt"/>
                <a:cs typeface="+mn-lt"/>
              </a:rPr>
              <a:t>В конце октября – в начале ноября ценой крайних усилий советским войскам удалось остановить фашистов на всех направлениях. Гитлеровские армии, сделав в октябре бросок на восток на 250 километров, вынуждены были перейти к обороне всего в 80-120 километрах от Москвы. Две недели длилась передышка на фронте. За это время москвичи выстроили на улицах города баррикады, подвалы домов были превращены в огневые точки. Москва ощетинилась полосами противотанковых ежей, надолбов. Сотни тысяч москвичей строили на окраинах города глубокую противотанковую оборону, особенно мощную вдоль северных и южных границ города.</a:t>
            </a: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E8443E6-406A-4E9D-BBDF-18D82C7E5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1BA182A-2104-4C55-A000-6A17CB39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7FCCA59-6939-4760-9F82-2FC2E686F5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FB56C56-4387-44BD-B03A-5191625A5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2F6CE9C-E697-4BCF-9715-53021444C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5D51363-57A9-46E1-8441-64EAF401C3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2308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9403C7F-76AE-4587-92A2-D4E41EBE6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5E7C9950-16A1-4330-93C1-97823DDD7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2" r="21978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672AD6-B15B-4F77-B396-A0FAEF5B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796" y="224589"/>
            <a:ext cx="6916835" cy="5720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ea typeface="+mn-lt"/>
                <a:cs typeface="+mn-lt"/>
              </a:rPr>
              <a:t>6 ноября, как и в былые мирные дни, в Москве состоялось торжественное заседание Московского Совета, посвященное 24-ой годовщине Великой Октябрьской социалистической революции. Только проходило оно на этот раз не в Большом театре, а в подземном вестибюле станции метро «Маяковская» — самой большой станции столичного Метрополитена. Советское командование усилило опасные участки фронта резервами и пополнениями. Большое политическое значение имел парад на Красной площади 7 ноября 1941 года. Тем самым, правительство СССР и лично И.В. Сталин продемонстрировали решимость сражаться до конца. Вы только подумайте, враг стоит под Москвой всего в каких-то 80-100 километрах, а по Красной площади под гром оркестров проходят наши войска, и с трибуны мавзолея звучат слова «Враг будет разбит, победа будет за нами!»</a:t>
            </a:r>
            <a:endParaRPr lang="ru-RU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C71778-3DDA-4748-AEBB-2A4B75016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A1F5C7D-5183-424E-BD72-BBFC59C5A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B848F76E-D8DE-4826-901B-4E4090240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AE84420-E672-4A16-8384-42BDDC4A9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44D91EB-FA8D-4FD3-88F8-053F9962B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56B711F-46BD-4789-926C-CF2F01F71D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8885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6B516D-7C11-465E-BBBE-A4D71BDB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07" y="1177089"/>
            <a:ext cx="7350079" cy="36152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ea typeface="+mn-lt"/>
                <a:cs typeface="+mn-lt"/>
              </a:rPr>
              <a:t>Для возобновления наступления на Москву вермахт развернул пятьдесят одну дивизию, в том числе тринадцать танковых и семь моторизованных. По замыслу немецкого командования, группа армий «Центр» должна была разбить фланговые части обороны советских войск и окружить Москву. Наступление немецких войск на Москву возобновилось с северо-запада 15-16 ноября, с юго-запада 18 ноября. Главные удары противник наносил в направлениях Клин – Рогачёво и на Тулу – Каширу. В конце ноября противнику удалось овладеть районом Клин, Солнечногорск, Истра, выйти к каналу Москва – Волга в районе Яхромы и занять Красную Поляну (в 32 км от московского Кремля). Дальнейшему продвижению немцев на северном направлении помешал сброс вод из Истринского, </a:t>
            </a:r>
            <a:r>
              <a:rPr lang="ru-RU" sz="1600" dirty="0" err="1">
                <a:ea typeface="+mn-lt"/>
                <a:cs typeface="+mn-lt"/>
              </a:rPr>
              <a:t>Иваньковского</a:t>
            </a:r>
            <a:r>
              <a:rPr lang="ru-RU" sz="1600" dirty="0">
                <a:ea typeface="+mn-lt"/>
                <a:cs typeface="+mn-lt"/>
              </a:rPr>
              <a:t> водохранилищ и водохранилищ канала имени Москвы. По воспоминаниям маршала Шапошникова «с приближением немцев к этому рубежу водоспуски водохранилища были взорваны (по окончании переправы наших войск), в результате чего образовался водяной поток высотой до 2,5 м на протяжении до 50 км к югу от водохранилища. Попытки немцев закрыть водоспуски успехом не увенчались». </a:t>
            </a:r>
            <a:endParaRPr lang="ru-RU" sz="1600" dirty="0"/>
          </a:p>
        </p:txBody>
      </p:sp>
      <p:pic>
        <p:nvPicPr>
          <p:cNvPr id="4" name="Рисунок 4" descr="Изображение выглядит как человек, внешний, однородный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865DD5C-EB21-4323-B426-332AA2884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6" r="29926"/>
          <a:stretch/>
        </p:blipFill>
        <p:spPr>
          <a:xfrm>
            <a:off x="8314288" y="732999"/>
            <a:ext cx="3239538" cy="4334450"/>
          </a:xfrm>
          <a:custGeom>
            <a:avLst/>
            <a:gdLst/>
            <a:ahLst/>
            <a:cxnLst/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B975FEB-EB22-4265-87DB-98C8B1A03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165F12FA-1912-4E22-A32D-0831ADB49A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D85A33A-E141-4004-96FE-2B25852F78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DBBF9A1-F02B-475F-8E25-E42F600534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4E10861-F5C5-4FCE-BB8E-126306C8C7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EE8BD36-DC78-4FAA-AC76-FF2D4FAD33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2159102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544</Words>
  <Application>Microsoft Office PowerPoint</Application>
  <PresentationFormat>Произвольный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Оборона москвы</vt:lpstr>
      <vt:lpstr>Москва на осадном положении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Итоги оборонительного этапа Московской битвы </vt:lpstr>
      <vt:lpstr>Командующий немецкой 2-й танковой армией Г. Гудериан так записал своё резюме: </vt:lpstr>
      <vt:lpstr>Оборона москвы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КУВЕЙТ эль-кувейт</dc:title>
  <dc:creator/>
  <cp:lastModifiedBy>Гузель</cp:lastModifiedBy>
  <cp:revision>217</cp:revision>
  <dcterms:created xsi:type="dcterms:W3CDTF">2012-07-30T23:42:41Z</dcterms:created>
  <dcterms:modified xsi:type="dcterms:W3CDTF">2020-05-04T07:17:26Z</dcterms:modified>
</cp:coreProperties>
</file>